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xfrm>
            <a:off x="6256723" y="9194800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7011" y="9194800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dweet.io" TargetMode="External"/><Relationship Id="rId4" Type="http://schemas.openxmlformats.org/officeDocument/2006/relationships/image" Target="../media/image2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Temperature controller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Didi Chi</a:t>
            </a:r>
          </a:p>
          <a:p>
            <a:pPr/>
            <a:r>
              <a:t>Shiyu Zhang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9184">
              <a:defRPr sz="5112"/>
            </a:lvl1pPr>
          </a:lstStyle>
          <a:p>
            <a:pPr/>
            <a:r>
              <a:t>Result from breadborad: 1.3A</a:t>
            </a:r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06324">
              <a:defRPr sz="4757"/>
            </a:lvl1pPr>
          </a:lstStyle>
          <a:p>
            <a:pPr/>
            <a:r>
              <a:t>Result from veroboard: 1A, 1.7A</a:t>
            </a:r>
          </a:p>
        </p:txBody>
      </p:sp>
      <p:pic>
        <p:nvPicPr>
          <p:cNvPr id="167" name="DSC_0237.jpeg"/>
          <p:cNvPicPr>
            <a:picLocks noChangeAspect="1"/>
          </p:cNvPicPr>
          <p:nvPr/>
        </p:nvPicPr>
        <p:blipFill>
          <a:blip r:embed="rId2">
            <a:extLst/>
          </a:blip>
          <a:srcRect l="0" t="2335" r="1614" b="48172"/>
          <a:stretch>
            <a:fillRect/>
          </a:stretch>
        </p:blipFill>
        <p:spPr>
          <a:xfrm>
            <a:off x="1144366" y="1360607"/>
            <a:ext cx="5355199" cy="4789086"/>
          </a:xfrm>
          <a:prstGeom prst="rect">
            <a:avLst/>
          </a:prstGeom>
          <a:ln w="88900">
            <a:miter lim="400000"/>
          </a:ln>
        </p:spPr>
      </p:pic>
      <p:pic>
        <p:nvPicPr>
          <p:cNvPr id="168" name="DSC_0238.jpeg"/>
          <p:cNvPicPr>
            <a:picLocks noChangeAspect="1"/>
          </p:cNvPicPr>
          <p:nvPr/>
        </p:nvPicPr>
        <p:blipFill>
          <a:blip r:embed="rId3">
            <a:extLst/>
          </a:blip>
          <a:srcRect l="7781" t="26943" r="0" b="39335"/>
          <a:stretch>
            <a:fillRect/>
          </a:stretch>
        </p:blipFill>
        <p:spPr>
          <a:xfrm>
            <a:off x="6955954" y="2030526"/>
            <a:ext cx="5059461" cy="3288983"/>
          </a:xfrm>
          <a:prstGeom prst="rect">
            <a:avLst/>
          </a:prstGeom>
          <a:ln w="88900">
            <a:miter lim="400000"/>
          </a:ln>
        </p:spPr>
      </p:pic>
      <p:sp>
        <p:nvSpPr>
          <p:cNvPr id="169" name="Shape 169"/>
          <p:cNvSpPr/>
          <p:nvPr/>
        </p:nvSpPr>
        <p:spPr>
          <a:xfrm flipH="1">
            <a:off x="7433636" y="1663901"/>
            <a:ext cx="1605726" cy="1457782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8795318" y="1024367"/>
            <a:ext cx="2565583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Heating </a:t>
            </a:r>
          </a:p>
        </p:txBody>
      </p:sp>
      <p:sp>
        <p:nvSpPr>
          <p:cNvPr id="171" name="Shape 171"/>
          <p:cNvSpPr/>
          <p:nvPr/>
        </p:nvSpPr>
        <p:spPr>
          <a:xfrm>
            <a:off x="8204907" y="5364238"/>
            <a:ext cx="2561458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Cooling</a:t>
            </a:r>
          </a:p>
        </p:txBody>
      </p:sp>
      <p:sp>
        <p:nvSpPr>
          <p:cNvPr id="172" name="Shape 172"/>
          <p:cNvSpPr/>
          <p:nvPr/>
        </p:nvSpPr>
        <p:spPr>
          <a:xfrm flipH="1" flipV="1">
            <a:off x="7285518" y="3445663"/>
            <a:ext cx="1271853" cy="200064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73" name="Shape 173"/>
          <p:cNvSpPr/>
          <p:nvPr/>
        </p:nvSpPr>
        <p:spPr>
          <a:xfrm flipV="1">
            <a:off x="7315141" y="4734293"/>
            <a:ext cx="1" cy="120276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4397336" y="5937973"/>
            <a:ext cx="5543193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Common Ground</a:t>
            </a:r>
          </a:p>
        </p:txBody>
      </p:sp>
      <p:sp>
        <p:nvSpPr>
          <p:cNvPr id="175" name="Shape 175"/>
          <p:cNvSpPr/>
          <p:nvPr/>
        </p:nvSpPr>
        <p:spPr>
          <a:xfrm>
            <a:off x="4013937" y="313399"/>
            <a:ext cx="6309992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Vcc 5V power supply</a:t>
            </a:r>
          </a:p>
        </p:txBody>
      </p:sp>
      <p:sp>
        <p:nvSpPr>
          <p:cNvPr id="176" name="Shape 176"/>
          <p:cNvSpPr/>
          <p:nvPr/>
        </p:nvSpPr>
        <p:spPr>
          <a:xfrm>
            <a:off x="7360792" y="1182443"/>
            <a:ext cx="1" cy="1471013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Signal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Bang Bang Control</a:t>
            </a:r>
          </a:p>
        </p:txBody>
      </p:sp>
      <p:pic>
        <p:nvPicPr>
          <p:cNvPr id="180" name="downloa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474" y="3191198"/>
            <a:ext cx="1511301" cy="1511301"/>
          </a:xfrm>
          <a:prstGeom prst="rect">
            <a:avLst/>
          </a:prstGeom>
          <a:ln w="88900">
            <a:miter lim="400000"/>
          </a:ln>
        </p:spPr>
      </p:pic>
      <p:pic>
        <p:nvPicPr>
          <p:cNvPr id="181" name="s-l1000_e6e95627-c850-41de-9b51-62316e8c9458_1024x1024.jpg"/>
          <p:cNvPicPr>
            <a:picLocks noChangeAspect="1"/>
          </p:cNvPicPr>
          <p:nvPr/>
        </p:nvPicPr>
        <p:blipFill>
          <a:blip r:embed="rId3">
            <a:extLst/>
          </a:blip>
          <a:srcRect l="3189" t="5618" r="11499" b="11368"/>
          <a:stretch>
            <a:fillRect/>
          </a:stretch>
        </p:blipFill>
        <p:spPr>
          <a:xfrm>
            <a:off x="2745160" y="3112219"/>
            <a:ext cx="1715296" cy="1669068"/>
          </a:xfrm>
          <a:prstGeom prst="rect">
            <a:avLst/>
          </a:prstGeom>
          <a:ln w="889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2449389" y="4619643"/>
            <a:ext cx="23068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User Input</a:t>
            </a:r>
          </a:p>
        </p:txBody>
      </p:sp>
      <p:sp>
        <p:nvSpPr>
          <p:cNvPr id="183" name="Shape 183"/>
          <p:cNvSpPr/>
          <p:nvPr/>
        </p:nvSpPr>
        <p:spPr>
          <a:xfrm>
            <a:off x="684252" y="4575193"/>
            <a:ext cx="128974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184" name="Shape 184"/>
          <p:cNvSpPr/>
          <p:nvPr/>
        </p:nvSpPr>
        <p:spPr>
          <a:xfrm>
            <a:off x="2196618" y="3556684"/>
            <a:ext cx="436699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</a:t>
            </a:r>
          </a:p>
        </p:txBody>
      </p:sp>
      <p:sp>
        <p:nvSpPr>
          <p:cNvPr id="185" name="Shape 185"/>
          <p:cNvSpPr/>
          <p:nvPr/>
        </p:nvSpPr>
        <p:spPr>
          <a:xfrm flipV="1">
            <a:off x="4467649" y="3018195"/>
            <a:ext cx="1863400" cy="559548"/>
          </a:xfrm>
          <a:prstGeom prst="line">
            <a:avLst/>
          </a:prstGeom>
          <a:ln w="88900">
            <a:solidFill>
              <a:srgbClr val="FEDE59">
                <a:alpha val="8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4467680" y="3910527"/>
            <a:ext cx="1934296" cy="2498785"/>
          </a:xfrm>
          <a:prstGeom prst="line">
            <a:avLst/>
          </a:prstGeom>
          <a:ln w="88900">
            <a:solidFill>
              <a:srgbClr val="FEDE59">
                <a:alpha val="8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4829040" y="2431662"/>
            <a:ext cx="117667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if &gt; 0</a:t>
            </a:r>
          </a:p>
        </p:txBody>
      </p:sp>
      <p:sp>
        <p:nvSpPr>
          <p:cNvPr id="188" name="Shape 188"/>
          <p:cNvSpPr/>
          <p:nvPr/>
        </p:nvSpPr>
        <p:spPr>
          <a:xfrm>
            <a:off x="4696082" y="5061551"/>
            <a:ext cx="97612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else</a:t>
            </a:r>
          </a:p>
        </p:txBody>
      </p:sp>
      <p:pic>
        <p:nvPicPr>
          <p:cNvPr id="189" name="download (1)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6523" y="76595"/>
            <a:ext cx="1739845" cy="1258752"/>
          </a:xfrm>
          <a:prstGeom prst="rect">
            <a:avLst/>
          </a:prstGeom>
          <a:ln w="889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8060445" y="1223944"/>
            <a:ext cx="173200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Heat/Cool mode</a:t>
            </a:r>
          </a:p>
        </p:txBody>
      </p:sp>
      <p:sp>
        <p:nvSpPr>
          <p:cNvPr id="191" name="Shape 191"/>
          <p:cNvSpPr/>
          <p:nvPr/>
        </p:nvSpPr>
        <p:spPr>
          <a:xfrm>
            <a:off x="8623944" y="1554149"/>
            <a:ext cx="1" cy="1218463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6397773" y="1726392"/>
            <a:ext cx="17527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 Mode</a:t>
            </a:r>
          </a:p>
        </p:txBody>
      </p:sp>
      <p:sp>
        <p:nvSpPr>
          <p:cNvPr id="193" name="Shape 193"/>
          <p:cNvSpPr/>
          <p:nvPr/>
        </p:nvSpPr>
        <p:spPr>
          <a:xfrm>
            <a:off x="9157171" y="1554149"/>
            <a:ext cx="1" cy="1218463"/>
          </a:xfrm>
          <a:prstGeom prst="line">
            <a:avLst/>
          </a:prstGeom>
          <a:ln w="88900">
            <a:solidFill>
              <a:schemeClr val="accent5">
                <a:hueOff val="457874"/>
                <a:satOff val="-29218"/>
                <a:lumOff val="-291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9460625" y="1726392"/>
            <a:ext cx="17925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 Mode</a:t>
            </a:r>
          </a:p>
        </p:txBody>
      </p:sp>
      <p:sp>
        <p:nvSpPr>
          <p:cNvPr id="195" name="Shape 195"/>
          <p:cNvSpPr/>
          <p:nvPr/>
        </p:nvSpPr>
        <p:spPr>
          <a:xfrm>
            <a:off x="6968083" y="5953486"/>
            <a:ext cx="258257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Do Nothing</a:t>
            </a:r>
          </a:p>
        </p:txBody>
      </p:sp>
      <p:pic>
        <p:nvPicPr>
          <p:cNvPr id="196" name="illu-arduino-UN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5379" y="2797498"/>
            <a:ext cx="3225801" cy="2298701"/>
          </a:xfrm>
          <a:prstGeom prst="rect">
            <a:avLst/>
          </a:prstGeom>
          <a:ln w="889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8468509" y="1895500"/>
            <a:ext cx="91587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198" name="Shape 198"/>
          <p:cNvSpPr/>
          <p:nvPr/>
        </p:nvSpPr>
        <p:spPr>
          <a:xfrm>
            <a:off x="9370401" y="2886939"/>
            <a:ext cx="2021572" cy="1"/>
          </a:xfrm>
          <a:prstGeom prst="line">
            <a:avLst/>
          </a:prstGeom>
          <a:ln w="88900">
            <a:solidFill>
              <a:schemeClr val="accent5">
                <a:hueOff val="457874"/>
                <a:satOff val="-29218"/>
                <a:lumOff val="-291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9148224" y="2962410"/>
            <a:ext cx="2221731" cy="81842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10811804" y="2890353"/>
            <a:ext cx="75709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01" name="Shape 201"/>
          <p:cNvSpPr/>
          <p:nvPr/>
        </p:nvSpPr>
        <p:spPr>
          <a:xfrm>
            <a:off x="10610846" y="2323546"/>
            <a:ext cx="1448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 ON</a:t>
            </a:r>
          </a:p>
        </p:txBody>
      </p:sp>
      <p:sp>
        <p:nvSpPr>
          <p:cNvPr id="202" name="Shape 202"/>
          <p:cNvSpPr/>
          <p:nvPr/>
        </p:nvSpPr>
        <p:spPr>
          <a:xfrm>
            <a:off x="10577577" y="3667447"/>
            <a:ext cx="1514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 ON</a:t>
            </a:r>
          </a:p>
        </p:txBody>
      </p:sp>
      <p:sp>
        <p:nvSpPr>
          <p:cNvPr id="203" name="Shape 203"/>
          <p:cNvSpPr/>
          <p:nvPr/>
        </p:nvSpPr>
        <p:spPr>
          <a:xfrm>
            <a:off x="311524" y="5283769"/>
            <a:ext cx="3564727" cy="146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Absolute difference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25"/>
      <p:bldP build="whole" bldLvl="1" animBg="1" rev="0" advAuto="0" spid="194" grpId="12"/>
      <p:bldP build="whole" bldLvl="1" animBg="1" rev="0" advAuto="0" spid="202" grpId="23"/>
      <p:bldP build="whole" bldLvl="1" animBg="1" rev="0" advAuto="0" spid="192" grpId="11"/>
      <p:bldP build="whole" bldLvl="1" animBg="1" rev="0" advAuto="0" spid="198" grpId="20"/>
      <p:bldP build="whole" bldLvl="1" animBg="1" rev="0" advAuto="0" spid="200" grpId="21"/>
      <p:bldP build="whole" bldLvl="1" animBg="1" rev="0" advAuto="0" spid="193" grpId="13"/>
      <p:bldP build="whole" bldLvl="1" animBg="1" rev="0" advAuto="0" spid="190" grpId="10"/>
      <p:bldP build="whole" bldLvl="1" animBg="1" rev="0" advAuto="0" spid="182" grpId="6"/>
      <p:bldP build="whole" bldLvl="1" animBg="1" rev="0" advAuto="0" spid="199" grpId="22"/>
      <p:bldP build="whole" bldLvl="1" animBg="1" rev="0" advAuto="0" spid="203" grpId="8"/>
      <p:bldP build="whole" bldLvl="1" animBg="1" rev="0" advAuto="0" spid="187" grpId="16"/>
      <p:bldP build="whole" bldLvl="1" animBg="1" rev="0" advAuto="0" spid="184" grpId="7"/>
      <p:bldP build="whole" bldLvl="1" animBg="1" rev="0" advAuto="0" spid="201" grpId="18"/>
      <p:bldP build="whole" bldLvl="1" animBg="1" rev="0" advAuto="0" spid="191" grpId="14"/>
      <p:bldP build="whole" bldLvl="1" animBg="1" rev="0" advAuto="0" spid="180" grpId="3"/>
      <p:bldP build="whole" bldLvl="1" animBg="1" rev="0" advAuto="0" spid="196" grpId="19"/>
      <p:bldP build="whole" bldLvl="1" animBg="1" rev="0" advAuto="0" spid="181" grpId="5"/>
      <p:bldP build="whole" bldLvl="1" animBg="1" rev="0" advAuto="0" spid="186" grpId="24"/>
      <p:bldP build="whole" bldLvl="1" animBg="1" rev="0" advAuto="0" spid="185" grpId="17"/>
      <p:bldP build="whole" bldLvl="1" animBg="1" rev="0" advAuto="0" spid="183" grpId="4"/>
      <p:bldP build="whole" bldLvl="1" animBg="1" rev="0" advAuto="0" spid="179" grpId="2"/>
      <p:bldP build="whole" bldLvl="1" animBg="1" rev="0" advAuto="0" spid="178" grpId="1"/>
      <p:bldP build="whole" bldLvl="1" animBg="1" rev="0" advAuto="0" spid="189" grpId="9"/>
      <p:bldP build="whole" bldLvl="1" animBg="1" rev="0" advAuto="0" spid="197" grpId="15"/>
      <p:bldP build="whole" bldLvl="1" animBg="1" rev="0" advAuto="0" spid="195" grpId="2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</a:t>
            </a:r>
          </a:p>
        </p:txBody>
      </p:sp>
      <p:sp>
        <p:nvSpPr>
          <p:cNvPr id="206" name="Shape 206"/>
          <p:cNvSpPr/>
          <p:nvPr>
            <p:ph type="body" sz="half" idx="1"/>
          </p:nvPr>
        </p:nvSpPr>
        <p:spPr>
          <a:xfrm>
            <a:off x="558039" y="1676038"/>
            <a:ext cx="4506790" cy="6096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Why we did not use PID Control</a:t>
            </a:r>
          </a:p>
          <a:p>
            <a:pPr>
              <a:buBlip>
                <a:blip r:embed="rId2"/>
              </a:buBlip>
            </a:pPr>
            <a:r>
              <a:t>Advantages and drawbacks of bang bang control</a:t>
            </a:r>
          </a:p>
        </p:txBody>
      </p:sp>
      <p:pic>
        <p:nvPicPr>
          <p:cNvPr id="207" name="bangbangcontro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5525" y="2511649"/>
            <a:ext cx="6791017" cy="5093262"/>
          </a:xfrm>
          <a:prstGeom prst="rect">
            <a:avLst/>
          </a:prstGeom>
          <a:ln w="889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5203585" y="6424702"/>
            <a:ext cx="747489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time(</a:t>
            </a:r>
            <a:r>
              <a:rPr sz="2100"/>
              <a:t>with one step of 0.5s long)</a:t>
            </a:r>
            <a:r>
              <a:t> = 1 minute 40 seconds</a:t>
            </a:r>
          </a:p>
        </p:txBody>
      </p:sp>
      <p:sp>
        <p:nvSpPr>
          <p:cNvPr id="209" name="Shape 209"/>
          <p:cNvSpPr/>
          <p:nvPr/>
        </p:nvSpPr>
        <p:spPr>
          <a:xfrm>
            <a:off x="6387497" y="4259215"/>
            <a:ext cx="53311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</a:t>
            </a:r>
          </a:p>
        </p:txBody>
      </p:sp>
      <p:sp>
        <p:nvSpPr>
          <p:cNvPr id="123" name="Shape 123"/>
          <p:cNvSpPr/>
          <p:nvPr>
            <p:ph type="body" sz="half" idx="1"/>
          </p:nvPr>
        </p:nvSpPr>
        <p:spPr>
          <a:xfrm>
            <a:off x="516159" y="2131858"/>
            <a:ext cx="5270501" cy="6096001"/>
          </a:xfrm>
          <a:prstGeom prst="rect">
            <a:avLst/>
          </a:prstGeom>
        </p:spPr>
        <p:txBody>
          <a:bodyPr/>
          <a:lstStyle/>
          <a:p>
            <a:pPr marL="376427" indent="-376427" defTabSz="356615">
              <a:spcBef>
                <a:spcPts val="2400"/>
              </a:spcBef>
              <a:buBlip>
                <a:blip r:embed="rId2"/>
              </a:buBlip>
              <a:defRPr sz="2496"/>
            </a:pPr>
            <a:r>
              <a:t>Range: 5-45°C</a:t>
            </a:r>
          </a:p>
          <a:p>
            <a:pPr marL="376427" indent="-376427" defTabSz="356615">
              <a:spcBef>
                <a:spcPts val="2400"/>
              </a:spcBef>
              <a:buBlip>
                <a:blip r:embed="rId2"/>
              </a:buBlip>
              <a:defRPr sz="2496"/>
            </a:pPr>
            <a:r>
              <a:t>Heat up to maximum from room temperature: </a:t>
            </a:r>
            <a:r>
              <a:t>40S</a:t>
            </a:r>
            <a:endParaRPr sz="5928"/>
          </a:p>
          <a:p>
            <a:pPr marL="376427" indent="-376427" defTabSz="356615">
              <a:spcBef>
                <a:spcPts val="2400"/>
              </a:spcBef>
              <a:buBlip>
                <a:blip r:embed="rId2"/>
              </a:buBlip>
              <a:defRPr sz="2496"/>
            </a:pPr>
            <a:r>
              <a:t>Cool down from 40 to 5 degree: 2 min</a:t>
            </a:r>
            <a:endParaRPr sz="5928"/>
          </a:p>
          <a:p>
            <a:pPr marL="376427" indent="-376427" defTabSz="356615">
              <a:spcBef>
                <a:spcPts val="2400"/>
              </a:spcBef>
              <a:buBlip>
                <a:blip r:embed="rId2"/>
              </a:buBlip>
              <a:defRPr sz="2496"/>
            </a:pPr>
            <a:r>
              <a:t>Accuracy: 0.01°C</a:t>
            </a:r>
          </a:p>
          <a:p>
            <a:pPr marL="376427" indent="-376427" defTabSz="356615">
              <a:spcBef>
                <a:spcPts val="2400"/>
              </a:spcBef>
              <a:buBlip>
                <a:blip r:embed="rId2"/>
              </a:buBlip>
              <a:defRPr sz="2496"/>
            </a:pPr>
            <a:r>
              <a:t>Application: polymerase chain reaction: multiple heating cooling cycle.</a:t>
            </a:r>
          </a:p>
        </p:txBody>
      </p:sp>
      <p:pic>
        <p:nvPicPr>
          <p:cNvPr id="12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3515" y="3013075"/>
            <a:ext cx="5778089" cy="4333566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 Interface</a:t>
            </a:r>
          </a:p>
        </p:txBody>
      </p:sp>
      <p:sp>
        <p:nvSpPr>
          <p:cNvPr id="127" name="Shape 127"/>
          <p:cNvSpPr/>
          <p:nvPr>
            <p:ph type="body" sz="half" idx="1"/>
          </p:nvPr>
        </p:nvSpPr>
        <p:spPr>
          <a:xfrm>
            <a:off x="320719" y="2415919"/>
            <a:ext cx="5270501" cy="6096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Local input output: the nob(potential meter) and liquid crystal display</a:t>
            </a:r>
          </a:p>
          <a:p>
            <a:pPr>
              <a:buBlip>
                <a:blip r:embed="rId2"/>
              </a:buBlip>
            </a:pPr>
            <a:r>
              <a:t>Remote output(cloud): Http transfer to </a:t>
            </a:r>
            <a:r>
              <a:rPr u="sng">
                <a:hlinkClick r:id="rId3" invalidUrl="" action="" tgtFrame="" tooltip="" history="1" highlightClick="0" endSnd="0"/>
              </a:rPr>
              <a:t>dweet.io</a:t>
            </a:r>
          </a:p>
        </p:txBody>
      </p:sp>
      <p:pic>
        <p:nvPicPr>
          <p:cNvPr id="12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6566" y="3204162"/>
            <a:ext cx="5521920" cy="414144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Signal conditioning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Thermistor: temperature VS resistance</a:t>
            </a:r>
          </a:p>
          <a:p>
            <a:pPr>
              <a:buBlip>
                <a:blip r:embed="rId2"/>
              </a:buBlip>
            </a:pPr>
            <a:r>
              <a:t>NE555 :  resistance VS frequency</a:t>
            </a:r>
          </a:p>
          <a:p>
            <a:pPr>
              <a:buBlip>
                <a:blip r:embed="rId2"/>
              </a:buBlip>
            </a:pPr>
            <a:r>
              <a:t>Result : temperature VS frequency</a:t>
            </a:r>
          </a:p>
          <a:p>
            <a:pPr>
              <a:buBlip>
                <a:blip r:embed="rId2"/>
              </a:buBlip>
            </a:pPr>
            <a: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Signal conditioning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Actuator: H-Bridge</a:t>
            </a:r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624572" y="2220619"/>
            <a:ext cx="3658729" cy="6096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NPN Transistors being used:</a:t>
            </a:r>
          </a:p>
          <a:p>
            <a:pPr>
              <a:buBlip>
                <a:blip r:embed="rId2"/>
              </a:buBlip>
            </a:pPr>
            <a:r>
              <a:t>TIP41C and BC548B</a:t>
            </a:r>
          </a:p>
        </p:txBody>
      </p:sp>
      <p:pic>
        <p:nvPicPr>
          <p:cNvPr id="138" name="Screen Shot 2016-10-16 at 10.37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1114" y="3187945"/>
            <a:ext cx="7288065" cy="4161349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1541589" y="625945"/>
            <a:ext cx="9921622" cy="1694510"/>
          </a:xfrm>
          <a:prstGeom prst="rect">
            <a:avLst/>
          </a:prstGeom>
        </p:spPr>
        <p:txBody>
          <a:bodyPr/>
          <a:lstStyle/>
          <a:p>
            <a:pPr/>
            <a:r>
              <a:t>Simulation Result</a:t>
            </a:r>
          </a:p>
        </p:txBody>
      </p:sp>
      <p:pic>
        <p:nvPicPr>
          <p:cNvPr id="141" name="Screen Shot 2016-10-16 at 11.0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0692" y="2559869"/>
            <a:ext cx="9363416" cy="551192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xfrm>
            <a:off x="1270000" y="203200"/>
            <a:ext cx="10464800" cy="1320800"/>
          </a:xfrm>
          <a:prstGeom prst="rect">
            <a:avLst/>
          </a:prstGeom>
        </p:spPr>
        <p:txBody>
          <a:bodyPr/>
          <a:lstStyle>
            <a:lvl1pPr defTabSz="384047">
              <a:defRPr sz="6048"/>
            </a:lvl1pPr>
          </a:lstStyle>
          <a:p>
            <a:pPr/>
            <a:r>
              <a:t>Details about the circuit</a:t>
            </a:r>
          </a:p>
        </p:txBody>
      </p:sp>
      <p:pic>
        <p:nvPicPr>
          <p:cNvPr id="144" name="Screen Shot 2016-10-16 at 10.37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60271"/>
            <a:ext cx="13004801" cy="7425497"/>
          </a:xfrm>
          <a:prstGeom prst="rect">
            <a:avLst/>
          </a:prstGeom>
          <a:ln w="88900">
            <a:miter lim="400000"/>
          </a:ln>
        </p:spPr>
      </p:pic>
      <p:pic>
        <p:nvPicPr>
          <p:cNvPr id="145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5468314">
            <a:off x="-219038" y="5234462"/>
            <a:ext cx="2648008" cy="405070"/>
          </a:xfrm>
          <a:prstGeom prst="rect">
            <a:avLst/>
          </a:prstGeom>
        </p:spPr>
      </p:pic>
      <p:sp>
        <p:nvSpPr>
          <p:cNvPr id="147" name="Shape 147"/>
          <p:cNvSpPr/>
          <p:nvPr/>
        </p:nvSpPr>
        <p:spPr>
          <a:xfrm>
            <a:off x="271660" y="6744408"/>
            <a:ext cx="605877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Providing power for the H-bridge:</a:t>
            </a:r>
          </a:p>
          <a:p>
            <a:pPr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provided by DC power Supply with 5V and 2A current limit</a:t>
            </a:r>
          </a:p>
        </p:txBody>
      </p:sp>
      <p:sp>
        <p:nvSpPr>
          <p:cNvPr id="148" name="Shape 148"/>
          <p:cNvSpPr/>
          <p:nvPr/>
        </p:nvSpPr>
        <p:spPr>
          <a:xfrm>
            <a:off x="9992938" y="1687277"/>
            <a:ext cx="291063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Two Vin: One input for controlling the heating TEC and the other end for controlling cooling TEC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1270000" y="203200"/>
            <a:ext cx="10464800" cy="1320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Details about the circuit</a:t>
            </a:r>
          </a:p>
        </p:txBody>
      </p:sp>
      <p:pic>
        <p:nvPicPr>
          <p:cNvPr id="151" name="Screen Shot 2016-10-16 at 10.37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60271"/>
            <a:ext cx="13004801" cy="7425497"/>
          </a:xfrm>
          <a:prstGeom prst="rect">
            <a:avLst/>
          </a:prstGeom>
          <a:ln w="88900">
            <a:miter lim="400000"/>
          </a:ln>
        </p:spPr>
      </p:pic>
      <p:pic>
        <p:nvPicPr>
          <p:cNvPr id="152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3827" y="2065241"/>
            <a:ext cx="2265243" cy="4620310"/>
          </a:xfrm>
          <a:prstGeom prst="rect">
            <a:avLst/>
          </a:prstGeom>
        </p:spPr>
      </p:pic>
      <p:sp>
        <p:nvSpPr>
          <p:cNvPr id="154" name="Shape 154"/>
          <p:cNvSpPr/>
          <p:nvPr/>
        </p:nvSpPr>
        <p:spPr>
          <a:xfrm>
            <a:off x="7213948" y="2669184"/>
            <a:ext cx="179107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2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Heating</a:t>
            </a:r>
          </a:p>
        </p:txBody>
      </p:sp>
      <p:sp>
        <p:nvSpPr>
          <p:cNvPr id="155" name="Shape 155"/>
          <p:cNvSpPr/>
          <p:nvPr/>
        </p:nvSpPr>
        <p:spPr>
          <a:xfrm>
            <a:off x="1905001" y="5441950"/>
            <a:ext cx="179107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12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Heating</a:t>
            </a:r>
          </a:p>
        </p:txBody>
      </p:sp>
      <p:sp>
        <p:nvSpPr>
          <p:cNvPr id="156" name="Shape 156"/>
          <p:cNvSpPr/>
          <p:nvPr/>
        </p:nvSpPr>
        <p:spPr>
          <a:xfrm>
            <a:off x="6811231" y="4579182"/>
            <a:ext cx="173742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Cooling</a:t>
            </a:r>
          </a:p>
        </p:txBody>
      </p:sp>
      <p:sp>
        <p:nvSpPr>
          <p:cNvPr id="157" name="Shape 157"/>
          <p:cNvSpPr/>
          <p:nvPr/>
        </p:nvSpPr>
        <p:spPr>
          <a:xfrm>
            <a:off x="1457848" y="2669184"/>
            <a:ext cx="173742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Cooling</a:t>
            </a:r>
          </a:p>
        </p:txBody>
      </p:sp>
      <p:pic>
        <p:nvPicPr>
          <p:cNvPr id="158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594" y="2207359"/>
            <a:ext cx="2435673" cy="4415697"/>
          </a:xfrm>
          <a:prstGeom prst="rect">
            <a:avLst/>
          </a:prstGeom>
        </p:spPr>
      </p:pic>
      <p:pic>
        <p:nvPicPr>
          <p:cNvPr id="160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0008" y="3628871"/>
            <a:ext cx="302774" cy="400697"/>
          </a:xfrm>
          <a:prstGeom prst="rect">
            <a:avLst/>
          </a:prstGeom>
        </p:spPr>
      </p:pic>
      <p:pic>
        <p:nvPicPr>
          <p:cNvPr id="162" name="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3599" y="4370829"/>
            <a:ext cx="566735" cy="6092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